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1" r:id="rId1"/>
  </p:sldMasterIdLst>
  <p:sldIdLst>
    <p:sldId id="256" r:id="rId2"/>
    <p:sldId id="267" r:id="rId3"/>
    <p:sldId id="257" r:id="rId4"/>
    <p:sldId id="258" r:id="rId5"/>
    <p:sldId id="266" r:id="rId6"/>
    <p:sldId id="260" r:id="rId7"/>
    <p:sldId id="262" r:id="rId8"/>
    <p:sldId id="263" r:id="rId9"/>
    <p:sldId id="264" r:id="rId10"/>
    <p:sldId id="261" r:id="rId11"/>
    <p:sldId id="259" r:id="rId12"/>
    <p:sldId id="265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2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2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420E-962F-456B-B4F0-4921828E9E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BC0E1D41-43E3-44DD-9EA2-DF7034493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29729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420E-962F-456B-B4F0-4921828E9E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E1D41-43E3-44DD-9EA2-DF7034493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042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420E-962F-456B-B4F0-4921828E9E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E1D41-43E3-44DD-9EA2-DF7034493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14914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420E-962F-456B-B4F0-4921828E9E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E1D41-43E3-44DD-9EA2-DF7034493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774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733C420E-962F-456B-B4F0-4921828E9E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BC0E1D41-43E3-44DD-9EA2-DF7034493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7012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420E-962F-456B-B4F0-4921828E9E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E1D41-43E3-44DD-9EA2-DF7034493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917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420E-962F-456B-B4F0-4921828E9E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E1D41-43E3-44DD-9EA2-DF7034493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391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420E-962F-456B-B4F0-4921828E9E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E1D41-43E3-44DD-9EA2-DF7034493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410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420E-962F-456B-B4F0-4921828E9E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E1D41-43E3-44DD-9EA2-DF7034493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4289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420E-962F-456B-B4F0-4921828E9E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E1D41-43E3-44DD-9EA2-DF7034493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088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C420E-962F-456B-B4F0-4921828E9E07}" type="datetimeFigureOut">
              <a:rPr lang="en-US" smtClean="0"/>
              <a:t>8/17/2020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E1D41-43E3-44DD-9EA2-DF7034493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863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733C420E-962F-456B-B4F0-4921828E9E07}" type="datetimeFigureOut">
              <a:rPr lang="en-US" smtClean="0"/>
              <a:t>8/17/2020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BC0E1D41-43E3-44DD-9EA2-DF7034493EB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80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4" r:id="rId3"/>
    <p:sldLayoutId id="2147484035" r:id="rId4"/>
    <p:sldLayoutId id="2147484036" r:id="rId5"/>
    <p:sldLayoutId id="2147484037" r:id="rId6"/>
    <p:sldLayoutId id="2147484038" r:id="rId7"/>
    <p:sldLayoutId id="2147484039" r:id="rId8"/>
    <p:sldLayoutId id="2147484040" r:id="rId9"/>
    <p:sldLayoutId id="2147484041" r:id="rId10"/>
    <p:sldLayoutId id="214748404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tate.edu/dotAsset/a3a9a477-7350-48f5-857e-3fb2a618f7a9.pdf" TargetMode="External"/><Relationship Id="rId2" Type="http://schemas.openxmlformats.org/officeDocument/2006/relationships/hyperlink" Target="http://ssb.astate.ed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tate.edu/a/registrar/" TargetMode="External"/><Relationship Id="rId7" Type="http://schemas.openxmlformats.org/officeDocument/2006/relationships/hyperlink" Target="mailto:hbalakrishnan@astate.edu" TargetMode="External"/><Relationship Id="rId2" Type="http://schemas.openxmlformats.org/officeDocument/2006/relationships/hyperlink" Target="http://www.astate.ed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jblankenship@astate.edu" TargetMode="External"/><Relationship Id="rId5" Type="http://schemas.openxmlformats.org/officeDocument/2006/relationships/hyperlink" Target="mailto:tfinch@astate.edu" TargetMode="External"/><Relationship Id="rId4" Type="http://schemas.openxmlformats.org/officeDocument/2006/relationships/hyperlink" Target="https://www.astate.edu/a/registrar/faculty-staff/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my.astate.edu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tfinch@astate.edu" TargetMode="External"/><Relationship Id="rId2" Type="http://schemas.openxmlformats.org/officeDocument/2006/relationships/hyperlink" Target="mailto:Registrar@astate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tate.edu/a/registrar/students/registration/index.do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tate.edu/a/registrar/students/registration/https:/www.astate.edu/a/registrar/students/appeals-committee/index.dotindex.dot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tate.edu/a/academic-affairs-and-research/calendar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tate.edu/a/registrar/students/appeals-committee/index.do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tate.edu/a/registrar/faculty-staff/ferpa-information/index.dot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state.edu/a/registrar/students/bulletins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4373" y="2018001"/>
            <a:ext cx="7503622" cy="899766"/>
          </a:xfrm>
        </p:spPr>
        <p:txBody>
          <a:bodyPr>
            <a:noAutofit/>
          </a:bodyPr>
          <a:lstStyle/>
          <a:p>
            <a:r>
              <a:rPr lang="en-US" sz="10000" dirty="0" smtClean="0"/>
              <a:t>A-State</a:t>
            </a:r>
            <a:endParaRPr lang="en-US" sz="10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75512" y="3000895"/>
            <a:ext cx="4860175" cy="1197033"/>
          </a:xfrm>
        </p:spPr>
        <p:txBody>
          <a:bodyPr>
            <a:normAutofit/>
          </a:bodyPr>
          <a:lstStyle/>
          <a:p>
            <a:pPr algn="l"/>
            <a:r>
              <a:rPr lang="en-US" sz="7200" b="1" dirty="0" smtClean="0"/>
              <a:t>Registrar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4077517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6846"/>
          </a:xfrm>
        </p:spPr>
        <p:txBody>
          <a:bodyPr/>
          <a:lstStyle/>
          <a:p>
            <a:pPr algn="ctr"/>
            <a:r>
              <a:rPr lang="en-US" b="1" dirty="0" smtClean="0"/>
              <a:t>Banner Self-service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1799"/>
            <a:ext cx="10515600" cy="4791306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smtClean="0"/>
              <a:t>	</a:t>
            </a:r>
          </a:p>
          <a:p>
            <a:pPr lvl="1">
              <a:buFontTx/>
              <a:buChar char="-"/>
            </a:pPr>
            <a:r>
              <a:rPr lang="en-US" dirty="0"/>
              <a:t>Login to the </a:t>
            </a:r>
            <a:r>
              <a:rPr lang="en-US" dirty="0" smtClean="0"/>
              <a:t>my.AState</a:t>
            </a:r>
            <a:r>
              <a:rPr lang="en-US" dirty="0" smtClean="0"/>
              <a:t> </a:t>
            </a:r>
            <a:r>
              <a:rPr lang="en-US" dirty="0"/>
              <a:t>portal </a:t>
            </a:r>
            <a:r>
              <a:rPr lang="en-US" dirty="0" smtClean="0"/>
              <a:t>(</a:t>
            </a:r>
            <a:r>
              <a:rPr lang="en-US" dirty="0">
                <a:hlinkClick r:id="rId2"/>
              </a:rPr>
              <a:t>http</a:t>
            </a:r>
            <a:r>
              <a:rPr lang="en-US" dirty="0" smtClean="0">
                <a:hlinkClick r:id="rId2"/>
              </a:rPr>
              <a:t>://my.astate.edu</a:t>
            </a:r>
            <a:r>
              <a:rPr lang="en-US" dirty="0" smtClean="0"/>
              <a:t>) </a:t>
            </a:r>
            <a:r>
              <a:rPr lang="en-US" dirty="0"/>
              <a:t>and click on the </a:t>
            </a:r>
            <a:r>
              <a:rPr lang="en-US" dirty="0" smtClean="0"/>
              <a:t>Self-service Banner icon or access Banner </a:t>
            </a:r>
            <a:r>
              <a:rPr lang="en-US" dirty="0"/>
              <a:t>Self-Service directly at </a:t>
            </a:r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ssb.astate.edu</a:t>
            </a:r>
            <a:r>
              <a:rPr lang="en-US" dirty="0" smtClean="0"/>
              <a:t> </a:t>
            </a:r>
          </a:p>
          <a:p>
            <a:pPr lvl="1">
              <a:buFontTx/>
              <a:buChar char="-"/>
            </a:pPr>
            <a:endParaRPr lang="en-US" dirty="0" smtClean="0"/>
          </a:p>
          <a:p>
            <a:pPr lvl="1">
              <a:buFontTx/>
              <a:buChar char="-"/>
            </a:pPr>
            <a:r>
              <a:rPr lang="en-US" dirty="0" smtClean="0"/>
              <a:t>You can view the following Information under </a:t>
            </a:r>
            <a:r>
              <a:rPr lang="en-US" i="1" dirty="0" smtClean="0"/>
              <a:t>Faculty Services </a:t>
            </a:r>
            <a:r>
              <a:rPr lang="en-US" dirty="0"/>
              <a:t>t</a:t>
            </a:r>
            <a:r>
              <a:rPr lang="en-US" dirty="0" smtClean="0"/>
              <a:t>ab </a:t>
            </a:r>
          </a:p>
          <a:p>
            <a:pPr lvl="2">
              <a:buFontTx/>
              <a:buChar char="-"/>
            </a:pPr>
            <a:endParaRPr lang="en-US" dirty="0" smtClean="0"/>
          </a:p>
          <a:p>
            <a:pPr lvl="2">
              <a:buFontTx/>
              <a:buChar char="-"/>
            </a:pPr>
            <a:r>
              <a:rPr lang="en-US" dirty="0" smtClean="0"/>
              <a:t>Detail Class List (displays all assigned sections for the chosen term)</a:t>
            </a:r>
          </a:p>
          <a:p>
            <a:pPr lvl="2">
              <a:buFontTx/>
              <a:buChar char="-"/>
            </a:pPr>
            <a:r>
              <a:rPr lang="en-US" dirty="0" smtClean="0"/>
              <a:t>Pages related to Grading (Final Grades /Midterm Grades – only available during grading periods)</a:t>
            </a:r>
          </a:p>
          <a:p>
            <a:pPr lvl="2">
              <a:buFontTx/>
              <a:buChar char="-"/>
            </a:pPr>
            <a:r>
              <a:rPr lang="en-US" dirty="0"/>
              <a:t>Student degree evaluation (located under Student Information Menu)</a:t>
            </a:r>
            <a:endParaRPr lang="en-US" dirty="0" smtClean="0"/>
          </a:p>
          <a:p>
            <a:pPr lvl="2">
              <a:buFontTx/>
              <a:buChar char="-"/>
            </a:pPr>
            <a:endParaRPr lang="en-US" dirty="0" smtClean="0"/>
          </a:p>
          <a:p>
            <a:pPr lvl="2">
              <a:buFontTx/>
              <a:buChar char="-"/>
            </a:pPr>
            <a:endParaRPr lang="en-US" dirty="0"/>
          </a:p>
          <a:p>
            <a:pPr lvl="2">
              <a:buFontTx/>
              <a:buChar char="-"/>
            </a:pPr>
            <a:endParaRPr lang="en-US" dirty="0" smtClean="0"/>
          </a:p>
          <a:p>
            <a:pPr marL="548640" lvl="2" indent="0">
              <a:buNone/>
            </a:pPr>
            <a:r>
              <a:rPr lang="en-US" b="1" i="1" dirty="0"/>
              <a:t>Information on </a:t>
            </a:r>
            <a:r>
              <a:rPr lang="en-US" b="1" i="1" dirty="0" smtClean="0"/>
              <a:t>how to run a degree audit/CAPP evaluation </a:t>
            </a:r>
            <a:r>
              <a:rPr lang="en-US" b="1" i="1" dirty="0"/>
              <a:t>can be found at:</a:t>
            </a:r>
          </a:p>
          <a:p>
            <a:pPr marL="822960" lvl="3" indent="0">
              <a:lnSpc>
                <a:spcPct val="150000"/>
              </a:lnSpc>
              <a:buNone/>
            </a:pPr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://www.astate.edu/dotAsset/a3a9a477-7350-48f5-857e-3fb2a618f7a9.pdf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90601" y="4123113"/>
            <a:ext cx="10515600" cy="2297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989705"/>
            <a:ext cx="10515600" cy="2297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556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6846"/>
          </a:xfrm>
        </p:spPr>
        <p:txBody>
          <a:bodyPr/>
          <a:lstStyle/>
          <a:p>
            <a:pPr algn="ctr"/>
            <a:r>
              <a:rPr lang="en-US" b="1" dirty="0" smtClean="0"/>
              <a:t>Registrar’s Webpage and Access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1800"/>
            <a:ext cx="10515600" cy="2048105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en-US" dirty="0" smtClean="0"/>
              <a:t>Webpage can be accessed </a:t>
            </a:r>
            <a:r>
              <a:rPr lang="en-US" dirty="0" smtClean="0"/>
              <a:t>through</a:t>
            </a:r>
            <a:r>
              <a:rPr lang="en-US" dirty="0" smtClean="0"/>
              <a:t> </a:t>
            </a:r>
            <a:r>
              <a:rPr lang="en-US" dirty="0" smtClean="0"/>
              <a:t>A-Z Index on </a:t>
            </a:r>
            <a:r>
              <a:rPr lang="en-US" dirty="0" smtClean="0">
                <a:hlinkClick r:id="rId2"/>
              </a:rPr>
              <a:t>www.astate.edu</a:t>
            </a:r>
            <a:r>
              <a:rPr lang="en-US" dirty="0" smtClean="0"/>
              <a:t>; search </a:t>
            </a:r>
            <a:r>
              <a:rPr lang="en-US" dirty="0" smtClean="0"/>
              <a:t>for </a:t>
            </a:r>
            <a:r>
              <a:rPr lang="en-US" dirty="0" smtClean="0"/>
              <a:t>Registrar.</a:t>
            </a:r>
            <a:endParaRPr lang="en-US" dirty="0" smtClean="0"/>
          </a:p>
          <a:p>
            <a:pPr marL="822960" lvl="3" indent="0">
              <a:lnSpc>
                <a:spcPct val="150000"/>
              </a:lnSpc>
              <a:buNone/>
            </a:pPr>
            <a:r>
              <a:rPr lang="en-US" sz="1800" dirty="0" smtClean="0">
                <a:hlinkClick r:id="rId3"/>
              </a:rPr>
              <a:t>https</a:t>
            </a:r>
            <a:r>
              <a:rPr lang="en-US" sz="1800" dirty="0">
                <a:hlinkClick r:id="rId3"/>
              </a:rPr>
              <a:t>://www.astate.edu/a/registrar</a:t>
            </a:r>
            <a:r>
              <a:rPr lang="en-US" sz="1800" dirty="0" smtClean="0">
                <a:hlinkClick r:id="rId3"/>
              </a:rPr>
              <a:t>/</a:t>
            </a:r>
            <a:r>
              <a:rPr lang="en-US" sz="1800" dirty="0" smtClean="0"/>
              <a:t> </a:t>
            </a:r>
            <a:endParaRPr lang="en-US" sz="1800" dirty="0"/>
          </a:p>
          <a:p>
            <a:pPr lvl="1">
              <a:lnSpc>
                <a:spcPct val="150000"/>
              </a:lnSpc>
            </a:pPr>
            <a:r>
              <a:rPr lang="en-US" dirty="0" smtClean="0"/>
              <a:t>Important </a:t>
            </a:r>
            <a:r>
              <a:rPr lang="en-US" dirty="0" smtClean="0"/>
              <a:t>information </a:t>
            </a:r>
            <a:r>
              <a:rPr lang="en-US" dirty="0" smtClean="0"/>
              <a:t>for faculty and staff is </a:t>
            </a:r>
            <a:r>
              <a:rPr lang="en-US" dirty="0" smtClean="0"/>
              <a:t>available at:</a:t>
            </a:r>
            <a:endParaRPr lang="en-US" dirty="0" smtClean="0"/>
          </a:p>
          <a:p>
            <a:pPr marL="822960" lvl="3" indent="0">
              <a:lnSpc>
                <a:spcPct val="150000"/>
              </a:lnSpc>
              <a:buNone/>
            </a:pPr>
            <a:r>
              <a:rPr lang="en-US" sz="1800" dirty="0" smtClean="0">
                <a:hlinkClick r:id="rId4"/>
              </a:rPr>
              <a:t>https</a:t>
            </a:r>
            <a:r>
              <a:rPr lang="en-US" sz="1800" dirty="0">
                <a:hlinkClick r:id="rId4"/>
              </a:rPr>
              <a:t>://www.astate.edu/a/registrar/faculty-staff</a:t>
            </a:r>
            <a:r>
              <a:rPr lang="en-US" sz="1800" dirty="0" smtClean="0">
                <a:hlinkClick r:id="rId4"/>
              </a:rPr>
              <a:t>/</a:t>
            </a:r>
            <a:endParaRPr lang="en-US" sz="1800" dirty="0" smtClean="0"/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90601" y="4123113"/>
            <a:ext cx="10515600" cy="2297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3466408"/>
            <a:ext cx="10515600" cy="29541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Banner Access: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900" dirty="0" smtClean="0"/>
              <a:t>If you require an access to Banner, </a:t>
            </a:r>
            <a:r>
              <a:rPr lang="en-US" sz="1900" dirty="0" smtClean="0"/>
              <a:t>WebXtender</a:t>
            </a:r>
            <a:r>
              <a:rPr lang="en-US" sz="1900" dirty="0" smtClean="0"/>
              <a:t> </a:t>
            </a:r>
            <a:r>
              <a:rPr lang="en-US" sz="1900" dirty="0" smtClean="0"/>
              <a:t>(document management system) or Banner Self-Service,  please ask your department or supervisor </a:t>
            </a:r>
            <a:r>
              <a:rPr lang="en-US" sz="1900" dirty="0" smtClean="0"/>
              <a:t>to send </a:t>
            </a:r>
            <a:r>
              <a:rPr lang="en-US" sz="1900" dirty="0" smtClean="0"/>
              <a:t>us your request for </a:t>
            </a:r>
            <a:r>
              <a:rPr lang="en-US" sz="1900" dirty="0" smtClean="0"/>
              <a:t>access</a:t>
            </a:r>
            <a:r>
              <a:rPr lang="en-US" sz="1900" dirty="0" smtClean="0"/>
              <a:t>:</a:t>
            </a:r>
          </a:p>
          <a:p>
            <a:endParaRPr lang="en-US" sz="1800" dirty="0" smtClean="0"/>
          </a:p>
          <a:p>
            <a:r>
              <a:rPr lang="en-US" sz="1800" dirty="0" smtClean="0"/>
              <a:t>Tracy Finch - </a:t>
            </a:r>
            <a:r>
              <a:rPr lang="en-US" sz="1800" dirty="0" smtClean="0">
                <a:hlinkClick r:id="rId5"/>
              </a:rPr>
              <a:t>tfinch@astate.edu</a:t>
            </a:r>
            <a:endParaRPr lang="en-US" sz="1800" dirty="0" smtClean="0"/>
          </a:p>
          <a:p>
            <a:r>
              <a:rPr lang="en-US" sz="1800" dirty="0" smtClean="0"/>
              <a:t>Jesse Blankenship </a:t>
            </a:r>
            <a:r>
              <a:rPr lang="en-US" sz="1800" dirty="0"/>
              <a:t>- </a:t>
            </a:r>
            <a:r>
              <a:rPr lang="en-US" sz="1800" dirty="0" smtClean="0">
                <a:hlinkClick r:id="rId6"/>
              </a:rPr>
              <a:t>jblankenship@astate.edu</a:t>
            </a:r>
            <a:r>
              <a:rPr lang="en-US" sz="1800" dirty="0" smtClean="0"/>
              <a:t> </a:t>
            </a:r>
          </a:p>
          <a:p>
            <a:r>
              <a:rPr lang="en-US" sz="1800" dirty="0" smtClean="0"/>
              <a:t>Himaja Balakrishnan – </a:t>
            </a:r>
            <a:r>
              <a:rPr lang="en-US" sz="1800" dirty="0" smtClean="0">
                <a:hlinkClick r:id="rId7"/>
              </a:rPr>
              <a:t>hbalakrishnan@astate.edu</a:t>
            </a:r>
            <a:r>
              <a:rPr lang="en-US" sz="1800" dirty="0" smtClean="0"/>
              <a:t> 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4836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770590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/>
              <a:t>Faculty Tools and Forms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0810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sz="2500" dirty="0" smtClean="0"/>
              <a:t>Faculty Tools and Forms can be accessed via the </a:t>
            </a:r>
            <a:r>
              <a:rPr lang="en-US" sz="2500" dirty="0" smtClean="0"/>
              <a:t>my.AState</a:t>
            </a:r>
            <a:r>
              <a:rPr lang="en-US" sz="2500" dirty="0" smtClean="0"/>
              <a:t> portal: </a:t>
            </a:r>
            <a:r>
              <a:rPr lang="en-US" sz="2500" dirty="0" smtClean="0">
                <a:hlinkClick r:id="rId2"/>
              </a:rPr>
              <a:t>http://</a:t>
            </a:r>
            <a:r>
              <a:rPr lang="en-US" sz="2500" dirty="0">
                <a:hlinkClick r:id="rId2"/>
              </a:rPr>
              <a:t>my.astate.edu</a:t>
            </a:r>
            <a:r>
              <a:rPr lang="en-US" sz="2500" dirty="0" smtClean="0">
                <a:hlinkClick r:id="rId2"/>
              </a:rPr>
              <a:t>/</a:t>
            </a:r>
            <a:r>
              <a:rPr lang="en-US" sz="2500" dirty="0"/>
              <a:t> </a:t>
            </a:r>
            <a:r>
              <a:rPr lang="en-US" sz="2500" dirty="0" smtClean="0"/>
              <a:t>under “Faculty Tools”</a:t>
            </a:r>
          </a:p>
          <a:p>
            <a:endParaRPr lang="en-US" sz="2500" dirty="0" smtClean="0"/>
          </a:p>
          <a:p>
            <a:r>
              <a:rPr lang="en-US" sz="2500" dirty="0" smtClean="0"/>
              <a:t>These include the graduation tracker for students who have filed an Intent to Graduate form and the Change of Major tool, which must be submitted by a department or advisor before an undergraduate student’s major can be changed.</a:t>
            </a:r>
          </a:p>
          <a:p>
            <a:endParaRPr lang="en-US" sz="2500" dirty="0" smtClean="0"/>
          </a:p>
          <a:p>
            <a:r>
              <a:rPr lang="en-US" sz="2500" dirty="0" smtClean="0"/>
              <a:t>Also available are degree evaluation substitution course forms, and requests for incomplete grade forms and student semester-hour overload forms.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85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787215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/>
              <a:t>Contact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4000" dirty="0">
                <a:hlinkClick r:id="rId2"/>
              </a:rPr>
              <a:t>r</a:t>
            </a:r>
            <a:r>
              <a:rPr lang="en-US" sz="4000" dirty="0" smtClean="0">
                <a:hlinkClick r:id="rId2"/>
              </a:rPr>
              <a:t>egistrar@astate.edu</a:t>
            </a:r>
            <a:endParaRPr lang="en-US" sz="4000" dirty="0" smtClean="0"/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 smtClean="0"/>
              <a:t>870-972-2031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4000" dirty="0">
                <a:hlinkClick r:id="rId3"/>
              </a:rPr>
              <a:t>tfinch@astate.edu</a:t>
            </a:r>
            <a:r>
              <a:rPr lang="en-US" sz="4000" dirty="0"/>
              <a:t> – Registrar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15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28779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/>
              <a:t>Grading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the </a:t>
            </a:r>
            <a:r>
              <a:rPr lang="en-US" dirty="0" smtClean="0"/>
              <a:t>difference between </a:t>
            </a:r>
            <a:r>
              <a:rPr lang="en-US" dirty="0"/>
              <a:t>WN, F, </a:t>
            </a:r>
            <a:r>
              <a:rPr lang="en-US" dirty="0" smtClean="0"/>
              <a:t>and FN grades?</a:t>
            </a:r>
          </a:p>
          <a:p>
            <a:pPr lvl="1"/>
            <a:endParaRPr lang="en-US" b="1" u="sng" dirty="0"/>
          </a:p>
          <a:p>
            <a:pPr lvl="1"/>
            <a:r>
              <a:rPr lang="en-US" b="1" u="sng" dirty="0" smtClean="0"/>
              <a:t>WN</a:t>
            </a:r>
            <a:r>
              <a:rPr lang="en-US" dirty="0" smtClean="0"/>
              <a:t> Grading </a:t>
            </a:r>
            <a:r>
              <a:rPr lang="en-US" dirty="0"/>
              <a:t>is done during the first 11 class days.  Indicates students who have </a:t>
            </a:r>
            <a:r>
              <a:rPr lang="en-US" b="1" i="1" u="sng" dirty="0"/>
              <a:t>not</a:t>
            </a:r>
            <a:r>
              <a:rPr lang="en-US" dirty="0"/>
              <a:t> attended (logged in or completed an assignment for online courses</a:t>
            </a:r>
            <a:r>
              <a:rPr lang="en-US" dirty="0" smtClean="0"/>
              <a:t>).</a:t>
            </a:r>
          </a:p>
          <a:p>
            <a:pPr lvl="1"/>
            <a:endParaRPr lang="en-US" b="1" u="sng" dirty="0"/>
          </a:p>
          <a:p>
            <a:pPr lvl="1"/>
            <a:r>
              <a:rPr lang="en-US" b="1" u="sng" dirty="0" smtClean="0"/>
              <a:t>F</a:t>
            </a:r>
            <a:r>
              <a:rPr lang="en-US" dirty="0" smtClean="0"/>
              <a:t> </a:t>
            </a:r>
            <a:r>
              <a:rPr lang="en-US" dirty="0"/>
              <a:t>Failure for performance that does not meet minimum course requirements and for which no degree credit is </a:t>
            </a:r>
            <a:r>
              <a:rPr lang="en-US" dirty="0" smtClean="0"/>
              <a:t>justified</a:t>
            </a:r>
          </a:p>
          <a:p>
            <a:pPr lvl="1"/>
            <a:endParaRPr lang="en-US" b="1" u="sng" dirty="0"/>
          </a:p>
          <a:p>
            <a:pPr lvl="1"/>
            <a:r>
              <a:rPr lang="en-US" b="1" u="sng" dirty="0" smtClean="0"/>
              <a:t>FN</a:t>
            </a:r>
            <a:r>
              <a:rPr lang="en-US" dirty="0" smtClean="0"/>
              <a:t> </a:t>
            </a:r>
            <a:r>
              <a:rPr lang="en-US" dirty="0"/>
              <a:t>Failure to attend and not drop or withdraw from the University</a:t>
            </a:r>
          </a:p>
          <a:p>
            <a:endParaRPr lang="en-US" b="1" u="sng" dirty="0"/>
          </a:p>
          <a:p>
            <a:pPr marL="274320" lvl="1" indent="0">
              <a:buNone/>
            </a:pPr>
            <a:endParaRPr lang="en-US" sz="1700" b="1" i="1" dirty="0" smtClean="0"/>
          </a:p>
          <a:p>
            <a:pPr marL="274320" lvl="1" indent="0">
              <a:buNone/>
            </a:pPr>
            <a:r>
              <a:rPr lang="en-US" sz="1700" b="1" i="1" dirty="0" smtClean="0"/>
              <a:t>Information </a:t>
            </a:r>
            <a:r>
              <a:rPr lang="en-US" sz="1700" b="1" i="1" dirty="0"/>
              <a:t>on Grading can be found at:</a:t>
            </a:r>
          </a:p>
          <a:p>
            <a:pPr marL="548640" lvl="2" indent="0">
              <a:lnSpc>
                <a:spcPct val="110000"/>
              </a:lnSpc>
              <a:buNone/>
            </a:pPr>
            <a:r>
              <a:rPr lang="en-US" sz="1700" dirty="0">
                <a:hlinkClick r:id="rId2"/>
              </a:rPr>
              <a:t>https://</a:t>
            </a:r>
            <a:r>
              <a:rPr lang="en-US" sz="1700" dirty="0" smtClean="0">
                <a:hlinkClick r:id="rId2"/>
              </a:rPr>
              <a:t>www.astate.edu/a/registrar/students/registration/index.dot</a:t>
            </a:r>
            <a:r>
              <a:rPr lang="en-US" dirty="0"/>
              <a:t>	</a:t>
            </a:r>
            <a:r>
              <a:rPr lang="en-US" b="1" i="1" u="sng" dirty="0"/>
              <a:t> </a:t>
            </a:r>
          </a:p>
          <a:p>
            <a:endParaRPr lang="en-US" b="1" i="1" u="sng" dirty="0"/>
          </a:p>
          <a:p>
            <a:endParaRPr lang="en-US" b="1" u="sng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12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Late Registration</a:t>
            </a:r>
            <a:br>
              <a:rPr lang="en-US" b="1" dirty="0" smtClean="0"/>
            </a:br>
            <a:r>
              <a:rPr lang="en-US" b="1" dirty="0" smtClean="0"/>
              <a:t>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770" y="1592869"/>
            <a:ext cx="10648605" cy="451698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Class Days 1 – 5:  Students may add classes via Banner Self-Service (Weekends and holidays do not count).  No faculty permission is required.</a:t>
            </a:r>
          </a:p>
          <a:p>
            <a:endParaRPr lang="en-US" dirty="0" smtClean="0"/>
          </a:p>
          <a:p>
            <a:r>
              <a:rPr lang="en-US" dirty="0" smtClean="0"/>
              <a:t>Class Days 6 -10:  Students may add classes late using a paper form available on the            A-State website.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Instructor indicates approval for late add on the form.</a:t>
            </a:r>
          </a:p>
          <a:p>
            <a:pPr lvl="1"/>
            <a:r>
              <a:rPr lang="en-US" dirty="0" smtClean="0"/>
              <a:t>Faculty </a:t>
            </a:r>
            <a:r>
              <a:rPr lang="en-US" b="1" dirty="0" smtClean="0"/>
              <a:t>do not </a:t>
            </a:r>
            <a:r>
              <a:rPr lang="en-US" dirty="0" smtClean="0"/>
              <a:t>have to approve late course additions.  No approval = no addition. </a:t>
            </a:r>
          </a:p>
          <a:p>
            <a:pPr lvl="1"/>
            <a:r>
              <a:rPr lang="en-US" dirty="0" smtClean="0"/>
              <a:t>Faculty who approve late additions are indicating their class grading policy allows for students who have missed the days prior to the late addition have the opportunity to still have a successful course outcome.</a:t>
            </a:r>
          </a:p>
          <a:p>
            <a:pPr marL="274320" lvl="1" indent="0">
              <a:buNone/>
            </a:pPr>
            <a:endParaRPr lang="en-US" dirty="0" smtClean="0"/>
          </a:p>
          <a:p>
            <a:pPr marL="274320" lvl="1" indent="0">
              <a:buNone/>
            </a:pPr>
            <a:endParaRPr lang="en-US" sz="1900" b="1" i="1" u="sng" dirty="0"/>
          </a:p>
          <a:p>
            <a:pPr marL="274320" lvl="1" indent="0">
              <a:buNone/>
            </a:pPr>
            <a:r>
              <a:rPr lang="en-US" sz="1700" b="1" i="1" dirty="0" smtClean="0"/>
              <a:t>Information </a:t>
            </a:r>
            <a:r>
              <a:rPr lang="en-US" sz="1700" b="1" i="1" dirty="0"/>
              <a:t>on </a:t>
            </a:r>
            <a:r>
              <a:rPr lang="en-US" sz="1700" b="1" i="1" dirty="0" smtClean="0"/>
              <a:t>Late Registration can </a:t>
            </a:r>
            <a:r>
              <a:rPr lang="en-US" sz="1700" b="1" i="1" dirty="0" smtClean="0"/>
              <a:t>be found at:</a:t>
            </a:r>
          </a:p>
          <a:p>
            <a:pPr marL="548640" lvl="2" indent="0">
              <a:lnSpc>
                <a:spcPct val="110000"/>
              </a:lnSpc>
              <a:buNone/>
            </a:pPr>
            <a:r>
              <a:rPr lang="en-US" sz="1700" dirty="0" smtClean="0">
                <a:hlinkClick r:id="rId2"/>
              </a:rPr>
              <a:t>https</a:t>
            </a:r>
            <a:r>
              <a:rPr lang="en-US" sz="1700" dirty="0">
                <a:hlinkClick r:id="rId2"/>
              </a:rPr>
              <a:t>://</a:t>
            </a:r>
            <a:r>
              <a:rPr lang="en-US" sz="1700" dirty="0" smtClean="0">
                <a:hlinkClick r:id="rId2"/>
              </a:rPr>
              <a:t>www.astate.edu/a/registrar/students/registration/index.dot</a:t>
            </a:r>
            <a:endParaRPr lang="en-US" sz="1700" dirty="0" smtClean="0"/>
          </a:p>
          <a:p>
            <a:pPr marL="548640" lvl="2" indent="0">
              <a:lnSpc>
                <a:spcPct val="110000"/>
              </a:lnSpc>
              <a:buNone/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1359904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Course Drops</a:t>
            </a:r>
            <a:br>
              <a:rPr lang="en-US" b="1" dirty="0" smtClean="0"/>
            </a:br>
            <a:r>
              <a:rPr lang="en-US" b="1" dirty="0" smtClean="0"/>
              <a:t>	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12877"/>
          </a:xfrm>
        </p:spPr>
        <p:txBody>
          <a:bodyPr/>
          <a:lstStyle/>
          <a:p>
            <a:r>
              <a:rPr lang="en-US" dirty="0" smtClean="0"/>
              <a:t>Students may or may not let you know they are dropping your course.</a:t>
            </a:r>
          </a:p>
          <a:p>
            <a:endParaRPr lang="en-US" dirty="0" smtClean="0"/>
          </a:p>
          <a:p>
            <a:r>
              <a:rPr lang="en-US" dirty="0" smtClean="0"/>
              <a:t>If a student indicates they are dropping your course, please be sure to </a:t>
            </a:r>
            <a:r>
              <a:rPr lang="en-US" b="1" i="1" dirty="0" smtClean="0">
                <a:solidFill>
                  <a:srgbClr val="FF0000"/>
                </a:solidFill>
              </a:rPr>
              <a:t>tell them it is their responsibility to drop the course via Self-Service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lvl="1"/>
            <a:endParaRPr lang="en-US" u="sng" dirty="0" smtClean="0"/>
          </a:p>
          <a:p>
            <a:pPr lvl="1"/>
            <a:r>
              <a:rPr lang="en-US" b="1" dirty="0" smtClean="0"/>
              <a:t>Faculty cannot drop students from a course. </a:t>
            </a:r>
          </a:p>
        </p:txBody>
      </p:sp>
    </p:spTree>
    <p:extLst>
      <p:ext uri="{BB962C8B-B14F-4D97-AF65-F5344CB8AC3E}">
        <p14:creationId xmlns:p14="http://schemas.microsoft.com/office/powerpoint/2010/main" val="78862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28779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/>
              <a:t>Academic calendar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sz="2500" dirty="0" smtClean="0"/>
              <a:t>The A-State academic calendar contains all relevant academic dates and deadlines, including grading deadlines, final exam periods and submission deadlines for graduation documents.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i="1" dirty="0" smtClean="0"/>
              <a:t>Current, future and previous academic calendars can be found at:</a:t>
            </a:r>
            <a:endParaRPr lang="en-US" b="1" i="1" dirty="0"/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www.astate.edu/a/academic-affairs-and-research/calendars/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5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Undergraduate Graduation &amp; Academic Credit Appeals Committee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9848" y="2121407"/>
            <a:ext cx="10058400" cy="428770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600" dirty="0" smtClean="0"/>
          </a:p>
          <a:p>
            <a:r>
              <a:rPr lang="en-US" sz="2600" dirty="0" smtClean="0"/>
              <a:t>Committee </a:t>
            </a:r>
            <a:r>
              <a:rPr lang="en-US" sz="2600" dirty="0"/>
              <a:t>for students contesting decisions on university requirements such as graduation requirements, academic suspension, and academic </a:t>
            </a:r>
            <a:r>
              <a:rPr lang="en-US" sz="2600" dirty="0" smtClean="0"/>
              <a:t>credit. </a:t>
            </a:r>
          </a:p>
          <a:p>
            <a:endParaRPr lang="en-US" sz="2600" dirty="0" smtClean="0"/>
          </a:p>
          <a:p>
            <a:r>
              <a:rPr lang="en-US" sz="2600" dirty="0" smtClean="0"/>
              <a:t>Committee usually meets </a:t>
            </a:r>
            <a:r>
              <a:rPr lang="en-US" sz="2600" dirty="0"/>
              <a:t>1st Tuesday of the </a:t>
            </a:r>
            <a:r>
              <a:rPr lang="en-US" sz="2600" dirty="0" smtClean="0"/>
              <a:t>Month at 2:00 PM </a:t>
            </a:r>
            <a:endParaRPr lang="en-US" dirty="0" smtClean="0"/>
          </a:p>
          <a:p>
            <a:pPr marL="0" indent="0">
              <a:buNone/>
            </a:pPr>
            <a:endParaRPr lang="en-US" b="1" i="1" u="sng" dirty="0" smtClean="0"/>
          </a:p>
          <a:p>
            <a:pPr marL="274320" lvl="1" indent="0">
              <a:buNone/>
            </a:pPr>
            <a:endParaRPr lang="en-US" sz="1700" b="1" i="1" dirty="0" smtClean="0"/>
          </a:p>
          <a:p>
            <a:pPr marL="274320" lvl="1" indent="0">
              <a:buNone/>
            </a:pPr>
            <a:r>
              <a:rPr lang="en-US" sz="1700" b="1" i="1" dirty="0" smtClean="0"/>
              <a:t>Information </a:t>
            </a:r>
            <a:r>
              <a:rPr lang="en-US" sz="1700" b="1" i="1" dirty="0"/>
              <a:t>on </a:t>
            </a:r>
            <a:r>
              <a:rPr lang="en-US" sz="1700" b="1" i="1" dirty="0" smtClean="0"/>
              <a:t>UGACAC </a:t>
            </a:r>
            <a:r>
              <a:rPr lang="en-US" sz="1700" b="1" i="1" dirty="0"/>
              <a:t>can be found </a:t>
            </a:r>
            <a:r>
              <a:rPr lang="en-US" sz="1700" b="1" i="1" dirty="0" smtClean="0"/>
              <a:t>at:</a:t>
            </a:r>
          </a:p>
          <a:p>
            <a:pPr marL="548640" lvl="2" indent="0">
              <a:lnSpc>
                <a:spcPct val="150000"/>
              </a:lnSpc>
              <a:buNone/>
            </a:pPr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://www.astate.edu/a/registrar/students/appeals-committee/index.dot</a:t>
            </a:r>
            <a:endParaRPr lang="en-US" b="1" i="1" dirty="0" smtClean="0"/>
          </a:p>
          <a:p>
            <a:pPr marL="274320" lvl="1" indent="0">
              <a:buNone/>
            </a:pPr>
            <a:endParaRPr lang="en-US" sz="17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34539705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900" b="1" dirty="0" smtClean="0"/>
              <a:t>Family Educational Rights </a:t>
            </a:r>
            <a:br>
              <a:rPr lang="en-US" sz="4900" b="1" dirty="0" smtClean="0"/>
            </a:br>
            <a:r>
              <a:rPr lang="en-US" sz="4900" b="1" dirty="0" smtClean="0"/>
              <a:t>and Privacy Act (FERPA)</a:t>
            </a:r>
            <a:endParaRPr lang="en-US" sz="49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FERPA </a:t>
            </a:r>
            <a:r>
              <a:rPr lang="en-US" dirty="0"/>
              <a:t>prohibits any person connected with the institution, including administrators and </a:t>
            </a:r>
            <a:r>
              <a:rPr lang="en-US" dirty="0" smtClean="0"/>
              <a:t>faculty, </a:t>
            </a:r>
            <a:r>
              <a:rPr lang="en-US" dirty="0"/>
              <a:t>from improperly disclosing student information. </a:t>
            </a:r>
            <a:endParaRPr lang="en-US" dirty="0" smtClean="0"/>
          </a:p>
          <a:p>
            <a:pPr>
              <a:lnSpc>
                <a:spcPct val="100000"/>
              </a:lnSpc>
            </a:pP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FERPA applies to all educational records for students</a:t>
            </a:r>
          </a:p>
          <a:p>
            <a:pPr>
              <a:lnSpc>
                <a:spcPct val="100000"/>
              </a:lnSpc>
            </a:pP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smtClean="0"/>
              <a:t>All faculty and staff are required to complete FERPA training prior to receiving access to student records.</a:t>
            </a:r>
          </a:p>
          <a:p>
            <a:pPr>
              <a:lnSpc>
                <a:spcPct val="100000"/>
              </a:lnSpc>
            </a:pPr>
            <a:endParaRPr lang="en-US" sz="1700" b="1" i="1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1700" b="1" i="1" dirty="0" smtClean="0"/>
              <a:t>FERPA information can </a:t>
            </a:r>
            <a:r>
              <a:rPr lang="en-US" sz="1700" b="1" i="1" dirty="0"/>
              <a:t>be found </a:t>
            </a:r>
            <a:r>
              <a:rPr lang="en-US" sz="1700" b="1" i="1" dirty="0" smtClean="0"/>
              <a:t>at:</a:t>
            </a:r>
          </a:p>
          <a:p>
            <a:pPr marL="274320" lvl="1" indent="0">
              <a:lnSpc>
                <a:spcPct val="150000"/>
              </a:lnSpc>
              <a:buNone/>
            </a:pPr>
            <a:r>
              <a:rPr lang="en-US" dirty="0" smtClean="0">
                <a:hlinkClick r:id="rId2"/>
              </a:rPr>
              <a:t>https://www.astate.edu/a/registrar/faculty-staff/ferpa-information/index.dot</a:t>
            </a:r>
            <a:endParaRPr lang="en-US" b="1" i="1" dirty="0" smtClean="0"/>
          </a:p>
          <a:p>
            <a:pPr>
              <a:lnSpc>
                <a:spcPct val="100000"/>
              </a:lnSpc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3737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900" b="1" dirty="0"/>
              <a:t>Family Educational Rights </a:t>
            </a:r>
            <a:br>
              <a:rPr lang="en-US" sz="4900" b="1" dirty="0"/>
            </a:br>
            <a:r>
              <a:rPr lang="en-US" sz="4900" b="1" dirty="0"/>
              <a:t>and Privacy Act (FERPA)</a:t>
            </a:r>
            <a:endParaRPr lang="en-US" sz="49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dirty="0"/>
              <a:t>Education </a:t>
            </a:r>
            <a:r>
              <a:rPr lang="en-US" b="1" dirty="0" smtClean="0"/>
              <a:t>Record</a:t>
            </a:r>
          </a:p>
          <a:p>
            <a:r>
              <a:rPr lang="en-US" dirty="0" smtClean="0"/>
              <a:t>Education </a:t>
            </a:r>
            <a:r>
              <a:rPr lang="en-US" dirty="0"/>
              <a:t>records are those records, files, documents, and other materials which contain information directly related to a student and are maintained by ASU or a person acting for </a:t>
            </a:r>
            <a:r>
              <a:rPr lang="en-US" dirty="0" smtClean="0"/>
              <a:t>ASU.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Directory Information</a:t>
            </a:r>
            <a:endParaRPr lang="en-US" dirty="0"/>
          </a:p>
          <a:p>
            <a:r>
              <a:rPr lang="en-US" dirty="0" smtClean="0"/>
              <a:t>Designated as </a:t>
            </a:r>
            <a:r>
              <a:rPr lang="en-US" dirty="0"/>
              <a:t>student’s name; local and permanent physical addresses; electronic mail addresses; telephone listings; photographs and electronic images; date and place of birth; major field of study; participation in officially recognized activities and sports; weight and height of members of athletic teams; dates of attendance; degrees and awards received; and the most recent previous educational agency or institution attended by the student.</a:t>
            </a:r>
          </a:p>
        </p:txBody>
      </p:sp>
    </p:spTree>
    <p:extLst>
      <p:ext uri="{BB962C8B-B14F-4D97-AF65-F5344CB8AC3E}">
        <p14:creationId xmlns:p14="http://schemas.microsoft.com/office/powerpoint/2010/main" val="52074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Undergraduate and </a:t>
            </a:r>
            <a:br>
              <a:rPr lang="en-US" b="1" dirty="0" smtClean="0"/>
            </a:br>
            <a:r>
              <a:rPr lang="en-US" b="1" dirty="0" smtClean="0"/>
              <a:t>Graduate Bulletins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Bulletins provide detailed information on topics such as admission procedures, fees &amp; expenses, graduation requirements, registration, student services, degree plans, and much more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Bulletins list detailed degree requirements for all programs for a particular academic year.</a:t>
            </a:r>
          </a:p>
          <a:p>
            <a:r>
              <a:rPr lang="en-US" dirty="0" smtClean="0"/>
              <a:t>A student can graduate under any bulletin published within the last seven academic years, assuming they were a college student at the time.</a:t>
            </a:r>
          </a:p>
          <a:p>
            <a:endParaRPr lang="en-US" b="1" i="1" dirty="0" smtClean="0"/>
          </a:p>
          <a:p>
            <a:pPr marL="0" indent="0">
              <a:buNone/>
            </a:pPr>
            <a:r>
              <a:rPr lang="en-US" b="1" i="1" dirty="0" smtClean="0"/>
              <a:t>Current and old bulletins can be found at: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https://www.astate.edu/a/registrar/students/bulletins/</a:t>
            </a:r>
            <a:endParaRPr lang="en-US" dirty="0"/>
          </a:p>
          <a:p>
            <a:endParaRPr lang="en-US" b="1" i="1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5252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2906</TotalTime>
  <Words>904</Words>
  <Application>Microsoft Office PowerPoint</Application>
  <PresentationFormat>Widescreen</PresentationFormat>
  <Paragraphs>109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Rockwell</vt:lpstr>
      <vt:lpstr>Rockwell Condensed</vt:lpstr>
      <vt:lpstr>Wingdings</vt:lpstr>
      <vt:lpstr>Wood Type</vt:lpstr>
      <vt:lpstr>A-State</vt:lpstr>
      <vt:lpstr>Grading</vt:lpstr>
      <vt:lpstr>Late Registration  </vt:lpstr>
      <vt:lpstr>Course Drops  </vt:lpstr>
      <vt:lpstr>Academic calendar</vt:lpstr>
      <vt:lpstr>Undergraduate Graduation &amp; Academic Credit Appeals Committee </vt:lpstr>
      <vt:lpstr>Family Educational Rights  and Privacy Act (FERPA)</vt:lpstr>
      <vt:lpstr>Family Educational Rights  and Privacy Act (FERPA)</vt:lpstr>
      <vt:lpstr>Undergraduate and  Graduate Bulletins</vt:lpstr>
      <vt:lpstr>Banner Self-service </vt:lpstr>
      <vt:lpstr>Registrar’s Webpage and Access </vt:lpstr>
      <vt:lpstr>Faculty Tools and Forms</vt:lpstr>
      <vt:lpstr>Contact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Grading</dc:title>
  <dc:creator>TRACY FINCH</dc:creator>
  <cp:lastModifiedBy>Jesse Blankenship</cp:lastModifiedBy>
  <cp:revision>35</cp:revision>
  <dcterms:created xsi:type="dcterms:W3CDTF">2020-08-13T17:06:30Z</dcterms:created>
  <dcterms:modified xsi:type="dcterms:W3CDTF">2020-08-17T13:43:41Z</dcterms:modified>
</cp:coreProperties>
</file>